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77" r:id="rId7"/>
    <p:sldId id="291" r:id="rId8"/>
    <p:sldId id="278" r:id="rId9"/>
    <p:sldId id="280" r:id="rId10"/>
    <p:sldId id="274" r:id="rId11"/>
    <p:sldId id="281" r:id="rId12"/>
    <p:sldId id="282" r:id="rId13"/>
    <p:sldId id="284" r:id="rId14"/>
    <p:sldId id="275" r:id="rId15"/>
    <p:sldId id="285" r:id="rId16"/>
    <p:sldId id="283" r:id="rId17"/>
    <p:sldId id="286" r:id="rId18"/>
    <p:sldId id="287" r:id="rId19"/>
    <p:sldId id="288" r:id="rId20"/>
    <p:sldId id="289" r:id="rId21"/>
    <p:sldId id="290" r:id="rId22"/>
    <p:sldId id="276" r:id="rId23"/>
    <p:sldId id="273" r:id="rId24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490" autoAdjust="0"/>
  </p:normalViewPr>
  <p:slideViewPr>
    <p:cSldViewPr>
      <p:cViewPr>
        <p:scale>
          <a:sx n="92" d="100"/>
          <a:sy n="92" d="100"/>
        </p:scale>
        <p:origin x="-1338" y="2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jpg>
</file>

<file path=ppt/media/image30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264549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template can be used as a starter file for presenting training materials in a group setting.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1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Sections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Right-click on a slide to add sections. Sections can help to organize your slides or facilitate collaboration between multiple authors.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200" b="1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1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the Notes section for delivery notes or to provide additional details for the audience. View these notes in Presentation View during your presentation. </a:t>
            </a:r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in mind the font size (important for accessibility, visibility, videotaping, and online production)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1200" b="1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Coordinated colors </a:t>
            </a:r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Pay particular attention to the graphs, charts, and text boxes.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Consider that attendees will print in black and white or grayscale. Run a test print to make sure your colors work when printed in pure black and white and grayscale.</a:t>
            </a:r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1200" b="1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Graphics, tables, and graphs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it simple: If possible, use consistent, non-distracting styles and colors.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Label all graphs and tables.</a:t>
            </a:r>
          </a:p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Shape 11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 slides to each topic section as necessary, including slides with tables, graphs, and images. 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See next section for sample table, graph, image, and video layouts. 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Give a brief overview of the presentation. Describe the major focus of the presentation and why it is important.</a:t>
            </a:r>
          </a:p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Introduce each of the major topics.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provide a road map for the audience, you can repeat this Overview slide throughout the presentation, highlighting the particular topic you will discuss next.</a:t>
            </a:r>
          </a:p>
        </p:txBody>
      </p:sp>
      <p:sp>
        <p:nvSpPr>
          <p:cNvPr id="143" name="Shape 14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is another option for an Overview slide.</a:t>
            </a:r>
          </a:p>
          <a:p>
            <a:pPr marL="228600" marR="0" lvl="0" indent="-22860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539750" y="503238"/>
            <a:ext cx="3143250" cy="2359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 smtClean="0"/>
              <a:t>Asynchronous delivery and processing of messages sent within a database or between databases (either on the same instance or in separate instances.  Think of it as</a:t>
            </a:r>
            <a:r>
              <a:rPr lang="en-US" baseline="0" dirty="0" smtClean="0"/>
              <a:t> email processing</a:t>
            </a:r>
            <a:endParaRPr lang="en-US" dirty="0" smtClean="0"/>
          </a:p>
          <a:p>
            <a:pPr marL="228600" marR="0" lvl="0" indent="-22860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endParaRPr sz="1200" b="0" i="0" u="none" strike="noStrike" cap="none" baseline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539750" y="503238"/>
            <a:ext cx="3143250" cy="2359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the first 15 plays in</a:t>
            </a:r>
            <a:r>
              <a:rPr lang="en-US" baseline="0" dirty="0" smtClean="0"/>
              <a:t> redskins game being scripted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2928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Microsoft </a:t>
            </a:r>
            <a:r>
              <a:rPr lang="en-US" sz="1200" b="1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Engineering Excellence</a:t>
            </a:r>
          </a:p>
        </p:txBody>
      </p:sp>
      <p:sp>
        <p:nvSpPr>
          <p:cNvPr id="264" name="Shape 264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Microsoft Confidential</a:t>
            </a:r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en-US"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Shape 266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45085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307491" y="4130103"/>
            <a:ext cx="6261651" cy="455482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</a:pPr>
            <a:endParaRPr sz="12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Shape 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107546"/>
            <a:ext cx="9144000" cy="675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458408" y="516685"/>
            <a:ext cx="8203200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buClr>
                <a:schemeClr val="accent1"/>
              </a:buClr>
              <a:buFont typeface="Arial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458408" y="1907341"/>
            <a:ext cx="79253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600"/>
              </a:spcBef>
              <a:buClr>
                <a:schemeClr val="lt1"/>
              </a:buClr>
              <a:buFont typeface="Noto Symbol"/>
              <a:buNone/>
              <a:defRPr/>
            </a:lvl1pPr>
            <a:lvl2pPr marL="457200" marR="0" indent="0" algn="ctr" rtl="0">
              <a:spcBef>
                <a:spcPts val="520"/>
              </a:spcBef>
              <a:buClr>
                <a:srgbClr val="888888"/>
              </a:buClr>
              <a:buFont typeface="Noto Symbol"/>
              <a:buNone/>
              <a:defRPr/>
            </a:lvl2pPr>
            <a:lvl3pPr marL="914400" marR="0" indent="0" algn="ctr" rtl="0">
              <a:spcBef>
                <a:spcPts val="440"/>
              </a:spcBef>
              <a:buClr>
                <a:srgbClr val="888888"/>
              </a:buClr>
              <a:buFont typeface="Noto Symbol"/>
              <a:buNone/>
              <a:defRPr/>
            </a:lvl3pPr>
            <a:lvl4pPr marL="1371600" marR="0" indent="0" algn="ctr" rtl="0">
              <a:spcBef>
                <a:spcPts val="400"/>
              </a:spcBef>
              <a:buClr>
                <a:srgbClr val="888888"/>
              </a:buClr>
              <a:buFont typeface="Noto Symbol"/>
              <a:buNone/>
              <a:defRPr/>
            </a:lvl4pPr>
            <a:lvl5pPr marL="1828800" marR="0" indent="0" algn="ctr" rtl="0">
              <a:spcBef>
                <a:spcPts val="360"/>
              </a:spcBef>
              <a:buClr>
                <a:srgbClr val="888888"/>
              </a:buClr>
              <a:buFont typeface="Noto Symbol"/>
              <a:buNone/>
              <a:defRPr/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dt" idx="10"/>
          </p:nvPr>
        </p:nvSpPr>
        <p:spPr>
          <a:xfrm>
            <a:off x="457199" y="6197614"/>
            <a:ext cx="7730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ftr" idx="11"/>
          </p:nvPr>
        </p:nvSpPr>
        <p:spPr>
          <a:xfrm>
            <a:off x="1350846" y="6197614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pic>
        <p:nvPicPr>
          <p:cNvPr id="23" name="Shape 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64317" y="5675582"/>
            <a:ext cx="1912800" cy="104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A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 rot="5400000">
            <a:off x="2308949" y="-251550"/>
            <a:ext cx="4526100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52400" algn="l" rtl="0">
              <a:spcBef>
                <a:spcPts val="600"/>
              </a:spcBef>
              <a:buClr>
                <a:schemeClr val="dk2"/>
              </a:buClr>
              <a:buFont typeface="Noto Symbol"/>
              <a:buChar char="▪"/>
              <a:defRPr/>
            </a:lvl1pPr>
            <a:lvl2pPr marL="742950" indent="-120650" algn="l" rtl="0">
              <a:spcBef>
                <a:spcPts val="520"/>
              </a:spcBef>
              <a:buClr>
                <a:schemeClr val="dk2"/>
              </a:buClr>
              <a:buFont typeface="Noto Symbol"/>
              <a:buChar char="▪"/>
              <a:defRPr/>
            </a:lvl2pPr>
            <a:lvl3pPr marL="1143000" indent="-88900" algn="l" rtl="0">
              <a:spcBef>
                <a:spcPts val="440"/>
              </a:spcBef>
              <a:buClr>
                <a:schemeClr val="dk2"/>
              </a:buClr>
              <a:buFont typeface="Noto Symbol"/>
              <a:buChar char="▪"/>
              <a:defRPr/>
            </a:lvl3pPr>
            <a:lvl4pPr marL="1600200" indent="-101600" algn="l" rtl="0">
              <a:spcBef>
                <a:spcPts val="400"/>
              </a:spcBef>
              <a:buClr>
                <a:schemeClr val="dk2"/>
              </a:buClr>
              <a:buFont typeface="Noto Symbol"/>
              <a:buChar char="▪"/>
              <a:defRPr/>
            </a:lvl4pPr>
            <a:lvl5pPr marL="2057400" indent="-114300" algn="l" rtl="0">
              <a:spcBef>
                <a:spcPts val="360"/>
              </a:spcBef>
              <a:buClr>
                <a:schemeClr val="dk2"/>
              </a:buClr>
              <a:buFont typeface="Noto Symbol"/>
              <a:buChar char="▪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3" name="Shape 83"/>
          <p:cNvSpPr txBox="1"/>
          <p:nvPr/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4/24/2012  |</a:t>
            </a:r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  <p:cxnSp>
        <p:nvCxnSpPr>
          <p:cNvPr id="86" name="Shape 86"/>
          <p:cNvCxnSpPr/>
          <p:nvPr/>
        </p:nvCxnSpPr>
        <p:spPr>
          <a:xfrm>
            <a:off x="536575" y="1299671"/>
            <a:ext cx="8686800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 rot="5400000">
            <a:off x="4732349" y="2171687"/>
            <a:ext cx="5851500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A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 rot="5400000">
            <a:off x="541350" y="190488"/>
            <a:ext cx="5851500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52400" algn="l" rtl="0">
              <a:spcBef>
                <a:spcPts val="600"/>
              </a:spcBef>
              <a:buClr>
                <a:schemeClr val="dk2"/>
              </a:buClr>
              <a:buFont typeface="Noto Symbol"/>
              <a:buChar char="▪"/>
              <a:defRPr/>
            </a:lvl1pPr>
            <a:lvl2pPr marL="742950" indent="-120650" algn="l" rtl="0">
              <a:spcBef>
                <a:spcPts val="520"/>
              </a:spcBef>
              <a:buClr>
                <a:schemeClr val="dk2"/>
              </a:buClr>
              <a:buFont typeface="Noto Symbol"/>
              <a:buChar char="▪"/>
              <a:defRPr/>
            </a:lvl2pPr>
            <a:lvl3pPr marL="1143000" indent="-88900" algn="l" rtl="0">
              <a:spcBef>
                <a:spcPts val="440"/>
              </a:spcBef>
              <a:buClr>
                <a:schemeClr val="dk2"/>
              </a:buClr>
              <a:buFont typeface="Noto Symbol"/>
              <a:buChar char="▪"/>
              <a:defRPr/>
            </a:lvl3pPr>
            <a:lvl4pPr marL="1600200" indent="-101600" algn="l" rtl="0">
              <a:spcBef>
                <a:spcPts val="400"/>
              </a:spcBef>
              <a:buClr>
                <a:schemeClr val="dk2"/>
              </a:buClr>
              <a:buFont typeface="Noto Symbol"/>
              <a:buChar char="▪"/>
              <a:defRPr/>
            </a:lvl4pPr>
            <a:lvl5pPr marL="2057400" indent="-114300" algn="l" rtl="0">
              <a:spcBef>
                <a:spcPts val="360"/>
              </a:spcBef>
              <a:buClr>
                <a:schemeClr val="dk2"/>
              </a:buClr>
              <a:buFont typeface="Noto Symbol"/>
              <a:buChar char="▪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Shape 9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542" y="0"/>
            <a:ext cx="9100499" cy="6879899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Shape 95"/>
          <p:cNvSpPr txBox="1">
            <a:spLocks noGrp="1"/>
          </p:cNvSpPr>
          <p:nvPr>
            <p:ph type="ctrTitle"/>
          </p:nvPr>
        </p:nvSpPr>
        <p:spPr>
          <a:xfrm>
            <a:off x="2590800" y="2286000"/>
            <a:ext cx="6180300" cy="1470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0"/>
              </a:spcBef>
              <a:buClr>
                <a:srgbClr val="003300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3962400" y="4038600"/>
            <a:ext cx="4772400" cy="990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400"/>
              </a:spcBef>
              <a:buClr>
                <a:schemeClr val="dk1"/>
              </a:buClr>
              <a:buFont typeface="Arial"/>
              <a:buNone/>
              <a:defRPr/>
            </a:lvl1pPr>
            <a:lvl2pPr marL="457200" marR="0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/>
            </a:lvl2pPr>
            <a:lvl3pPr marL="914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3pPr>
            <a:lvl4pPr marL="1371600" marR="0" indent="0" algn="ctr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/>
            </a:lvl4pPr>
            <a:lvl5pPr marL="1828800" marR="0" indent="0" algn="ctr" rtl="0">
              <a:spcBef>
                <a:spcPts val="360"/>
              </a:spcBef>
              <a:buClr>
                <a:srgbClr val="888888"/>
              </a:buClr>
              <a:buFont typeface="Arial"/>
              <a:buNone/>
              <a:defRPr/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pic>
        <p:nvPicPr>
          <p:cNvPr id="97" name="Shape 9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251"/>
            <a:ext cx="372149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Shape 98"/>
          <p:cNvSpPr>
            <a:spLocks noGrp="1"/>
          </p:cNvSpPr>
          <p:nvPr>
            <p:ph type="pic" idx="2"/>
          </p:nvPr>
        </p:nvSpPr>
        <p:spPr>
          <a:xfrm>
            <a:off x="6858000" y="5105400"/>
            <a:ext cx="1828800" cy="99059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762000" y="269632"/>
            <a:ext cx="8077199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762000" y="1596412"/>
            <a:ext cx="8077199" cy="4297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dt" idx="10"/>
          </p:nvPr>
        </p:nvSpPr>
        <p:spPr>
          <a:xfrm>
            <a:off x="762000" y="6356350"/>
            <a:ext cx="21335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ftr" idx="11"/>
          </p:nvPr>
        </p:nvSpPr>
        <p:spPr>
          <a:xfrm>
            <a:off x="3352800" y="6356350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6705600" y="6356350"/>
            <a:ext cx="21335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 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Shape 10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3542" y="0"/>
            <a:ext cx="9100499" cy="687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3161014" y="-3176849"/>
            <a:ext cx="2819400" cy="9173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4572000" y="3048000"/>
            <a:ext cx="4343400" cy="136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dt" idx="10"/>
          </p:nvPr>
        </p:nvSpPr>
        <p:spPr>
          <a:xfrm>
            <a:off x="762000" y="6356350"/>
            <a:ext cx="2133599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ftr" idx="11"/>
          </p:nvPr>
        </p:nvSpPr>
        <p:spPr>
          <a:xfrm>
            <a:off x="3352800" y="6356350"/>
            <a:ext cx="2895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6705600" y="6356350"/>
            <a:ext cx="21335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baseline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 baseline="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Shape 112"/>
          <p:cNvSpPr>
            <a:spLocks noGrp="1"/>
          </p:cNvSpPr>
          <p:nvPr>
            <p:ph type="pic" idx="2"/>
          </p:nvPr>
        </p:nvSpPr>
        <p:spPr>
          <a:xfrm>
            <a:off x="6781800" y="5334000"/>
            <a:ext cx="2133599" cy="990599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A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52400" rtl="0">
              <a:spcBef>
                <a:spcPts val="0"/>
              </a:spcBef>
              <a:buClr>
                <a:schemeClr val="dk2"/>
              </a:buClr>
              <a:buFont typeface="Noto Symbol"/>
              <a:buChar char="▪"/>
              <a:defRPr/>
            </a:lvl1pPr>
            <a:lvl2pPr marL="742950" indent="-120650" rtl="0">
              <a:spcBef>
                <a:spcPts val="0"/>
              </a:spcBef>
              <a:buClr>
                <a:srgbClr val="474947"/>
              </a:buClr>
              <a:buFont typeface="Noto Symbol"/>
              <a:buChar char="▪"/>
              <a:defRPr/>
            </a:lvl2pPr>
            <a:lvl3pPr marL="1143000" indent="-88900" rtl="0">
              <a:spcBef>
                <a:spcPts val="0"/>
              </a:spcBef>
              <a:buClr>
                <a:srgbClr val="474947"/>
              </a:buClr>
              <a:buFont typeface="Noto Symbol"/>
              <a:buChar char="▪"/>
              <a:defRPr/>
            </a:lvl3pPr>
            <a:lvl4pPr marL="1600200" indent="-101600" rtl="0">
              <a:spcBef>
                <a:spcPts val="0"/>
              </a:spcBef>
              <a:buClr>
                <a:srgbClr val="474947"/>
              </a:buClr>
              <a:buFont typeface="Noto Symbol"/>
              <a:buChar char="▪"/>
              <a:defRPr/>
            </a:lvl4pPr>
            <a:lvl5pPr marL="2057400" indent="-114300" rtl="0">
              <a:spcBef>
                <a:spcPts val="0"/>
              </a:spcBef>
              <a:buClr>
                <a:srgbClr val="474947"/>
              </a:buClr>
              <a:buFont typeface="Noto Symbol"/>
              <a:buChar char="▪"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  <p:cxnSp>
        <p:nvCxnSpPr>
          <p:cNvPr id="30" name="Shape 30"/>
          <p:cNvCxnSpPr/>
          <p:nvPr/>
        </p:nvCxnSpPr>
        <p:spPr>
          <a:xfrm>
            <a:off x="536575" y="1299671"/>
            <a:ext cx="8686800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A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  <p:cxnSp>
        <p:nvCxnSpPr>
          <p:cNvPr id="38" name="Shape 38"/>
          <p:cNvCxnSpPr/>
          <p:nvPr/>
        </p:nvCxnSpPr>
        <p:spPr>
          <a:xfrm>
            <a:off x="536575" y="1299671"/>
            <a:ext cx="8686800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1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Arial"/>
              <a:buNone/>
              <a:defRPr/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Arial"/>
              <a:buNone/>
              <a:defRPr/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Arial"/>
              <a:buNone/>
              <a:defRPr/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Arial"/>
              <a:buNone/>
              <a:defRPr/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Arial"/>
              <a:buNone/>
              <a:defRPr/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Arial"/>
              <a:buNone/>
              <a:defRPr/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Arial"/>
              <a:buNone/>
              <a:defRPr/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099" cy="63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/>
            </a:lvl1pPr>
            <a:lvl2pPr marL="457200" indent="0" rtl="0">
              <a:spcBef>
                <a:spcPts val="0"/>
              </a:spcBef>
              <a:buFont typeface="Arial"/>
              <a:buNone/>
              <a:defRPr/>
            </a:lvl2pPr>
            <a:lvl3pPr marL="914400" indent="0" rtl="0">
              <a:spcBef>
                <a:spcPts val="0"/>
              </a:spcBef>
              <a:buFont typeface="Arial"/>
              <a:buNone/>
              <a:defRPr/>
            </a:lvl3pPr>
            <a:lvl4pPr marL="1371600" indent="0" rtl="0">
              <a:spcBef>
                <a:spcPts val="0"/>
              </a:spcBef>
              <a:buFont typeface="Arial"/>
              <a:buNone/>
              <a:defRPr/>
            </a:lvl4pPr>
            <a:lvl5pPr marL="1828800" indent="0" rtl="0">
              <a:spcBef>
                <a:spcPts val="0"/>
              </a:spcBef>
              <a:buFont typeface="Arial"/>
              <a:buNone/>
              <a:defRPr/>
            </a:lvl5pPr>
            <a:lvl6pPr marL="2286000" indent="0" rtl="0">
              <a:spcBef>
                <a:spcPts val="0"/>
              </a:spcBef>
              <a:buFont typeface="Arial"/>
              <a:buNone/>
              <a:defRPr/>
            </a:lvl6pPr>
            <a:lvl7pPr marL="2743200" indent="0" rtl="0">
              <a:spcBef>
                <a:spcPts val="0"/>
              </a:spcBef>
              <a:buFont typeface="Arial"/>
              <a:buNone/>
              <a:defRPr/>
            </a:lvl7pPr>
            <a:lvl8pPr marL="3200400" indent="0" rtl="0">
              <a:spcBef>
                <a:spcPts val="0"/>
              </a:spcBef>
              <a:buFont typeface="Arial"/>
              <a:buNone/>
              <a:defRPr/>
            </a:lvl8pPr>
            <a:lvl9pPr marL="3657600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099" cy="395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900" cy="639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Arial"/>
              <a:buNone/>
              <a:defRPr/>
            </a:lvl1pPr>
            <a:lvl2pPr marL="457200" indent="0" rtl="0">
              <a:spcBef>
                <a:spcPts val="0"/>
              </a:spcBef>
              <a:buFont typeface="Arial"/>
              <a:buNone/>
              <a:defRPr/>
            </a:lvl2pPr>
            <a:lvl3pPr marL="914400" indent="0" rtl="0">
              <a:spcBef>
                <a:spcPts val="0"/>
              </a:spcBef>
              <a:buFont typeface="Arial"/>
              <a:buNone/>
              <a:defRPr/>
            </a:lvl3pPr>
            <a:lvl4pPr marL="1371600" indent="0" rtl="0">
              <a:spcBef>
                <a:spcPts val="0"/>
              </a:spcBef>
              <a:buFont typeface="Arial"/>
              <a:buNone/>
              <a:defRPr/>
            </a:lvl4pPr>
            <a:lvl5pPr marL="1828800" indent="0" rtl="0">
              <a:spcBef>
                <a:spcPts val="0"/>
              </a:spcBef>
              <a:buFont typeface="Arial"/>
              <a:buNone/>
              <a:defRPr/>
            </a:lvl5pPr>
            <a:lvl6pPr marL="2286000" indent="0" rtl="0">
              <a:spcBef>
                <a:spcPts val="0"/>
              </a:spcBef>
              <a:buFont typeface="Arial"/>
              <a:buNone/>
              <a:defRPr/>
            </a:lvl6pPr>
            <a:lvl7pPr marL="2743200" indent="0" rtl="0">
              <a:spcBef>
                <a:spcPts val="0"/>
              </a:spcBef>
              <a:buFont typeface="Arial"/>
              <a:buNone/>
              <a:defRPr/>
            </a:lvl7pPr>
            <a:lvl8pPr marL="3200400" indent="0" rtl="0">
              <a:spcBef>
                <a:spcPts val="0"/>
              </a:spcBef>
              <a:buFont typeface="Arial"/>
              <a:buNone/>
              <a:defRPr/>
            </a:lvl8pPr>
            <a:lvl9pPr marL="3657600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900" cy="3951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  <p:cxnSp>
        <p:nvCxnSpPr>
          <p:cNvPr id="54" name="Shape 54"/>
          <p:cNvCxnSpPr/>
          <p:nvPr/>
        </p:nvCxnSpPr>
        <p:spPr>
          <a:xfrm>
            <a:off x="536575" y="1299671"/>
            <a:ext cx="8686800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Arial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  <p:cxnSp>
        <p:nvCxnSpPr>
          <p:cNvPr id="60" name="Shape 60"/>
          <p:cNvCxnSpPr/>
          <p:nvPr/>
        </p:nvCxnSpPr>
        <p:spPr>
          <a:xfrm>
            <a:off x="536575" y="1299671"/>
            <a:ext cx="8686800" cy="0"/>
          </a:xfrm>
          <a:prstGeom prst="straightConnector1">
            <a:avLst/>
          </a:prstGeom>
          <a:noFill/>
          <a:ln w="1270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99" cy="116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699" cy="58529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99" cy="4691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/>
            </a:lvl1pPr>
            <a:lvl2pPr marL="457200" indent="0" rtl="0">
              <a:spcBef>
                <a:spcPts val="0"/>
              </a:spcBef>
              <a:buFont typeface="Arial"/>
              <a:buNone/>
              <a:defRPr/>
            </a:lvl2pPr>
            <a:lvl3pPr marL="914400" indent="0" rtl="0">
              <a:spcBef>
                <a:spcPts val="0"/>
              </a:spcBef>
              <a:buFont typeface="Arial"/>
              <a:buNone/>
              <a:defRPr/>
            </a:lvl3pPr>
            <a:lvl4pPr marL="1371600" indent="0" rtl="0">
              <a:spcBef>
                <a:spcPts val="0"/>
              </a:spcBef>
              <a:buFont typeface="Arial"/>
              <a:buNone/>
              <a:defRPr/>
            </a:lvl4pPr>
            <a:lvl5pPr marL="1828800" indent="0" rtl="0">
              <a:spcBef>
                <a:spcPts val="0"/>
              </a:spcBef>
              <a:buFont typeface="Arial"/>
              <a:buNone/>
              <a:defRPr/>
            </a:lvl5pPr>
            <a:lvl6pPr marL="2286000" indent="0" rtl="0">
              <a:spcBef>
                <a:spcPts val="0"/>
              </a:spcBef>
              <a:buFont typeface="Arial"/>
              <a:buNone/>
              <a:defRPr/>
            </a:lvl6pPr>
            <a:lvl7pPr marL="2743200" indent="0" rtl="0">
              <a:spcBef>
                <a:spcPts val="0"/>
              </a:spcBef>
              <a:buFont typeface="Arial"/>
              <a:buNone/>
              <a:defRPr/>
            </a:lvl7pPr>
            <a:lvl8pPr marL="3200400" indent="0" rtl="0">
              <a:spcBef>
                <a:spcPts val="0"/>
              </a:spcBef>
              <a:buFont typeface="Arial"/>
              <a:buNone/>
              <a:defRPr/>
            </a:lvl8pPr>
            <a:lvl9pPr marL="3657600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4" name="Shape 74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Arial"/>
              <a:buNone/>
              <a:defRPr/>
            </a:lvl1pPr>
            <a:lvl2pPr marL="457200" indent="0" rtl="0">
              <a:spcBef>
                <a:spcPts val="0"/>
              </a:spcBef>
              <a:buFont typeface="Arial"/>
              <a:buNone/>
              <a:defRPr/>
            </a:lvl2pPr>
            <a:lvl3pPr marL="914400" indent="0" rtl="0">
              <a:spcBef>
                <a:spcPts val="0"/>
              </a:spcBef>
              <a:buFont typeface="Arial"/>
              <a:buNone/>
              <a:defRPr/>
            </a:lvl3pPr>
            <a:lvl4pPr marL="1371600" indent="0" rtl="0">
              <a:spcBef>
                <a:spcPts val="0"/>
              </a:spcBef>
              <a:buFont typeface="Arial"/>
              <a:buNone/>
              <a:defRPr/>
            </a:lvl4pPr>
            <a:lvl5pPr marL="1828800" indent="0" rtl="0">
              <a:spcBef>
                <a:spcPts val="0"/>
              </a:spcBef>
              <a:buFont typeface="Arial"/>
              <a:buNone/>
              <a:defRPr/>
            </a:lvl5pPr>
            <a:lvl6pPr marL="2286000" indent="0" rtl="0">
              <a:spcBef>
                <a:spcPts val="0"/>
              </a:spcBef>
              <a:buFont typeface="Arial"/>
              <a:buNone/>
              <a:defRPr/>
            </a:lvl6pPr>
            <a:lvl7pPr marL="2743200" indent="0" rtl="0">
              <a:spcBef>
                <a:spcPts val="0"/>
              </a:spcBef>
              <a:buFont typeface="Arial"/>
              <a:buNone/>
              <a:defRPr/>
            </a:lvl7pPr>
            <a:lvl8pPr marL="3200400" indent="0" rtl="0">
              <a:spcBef>
                <a:spcPts val="0"/>
              </a:spcBef>
              <a:buFont typeface="Arial"/>
              <a:buNone/>
              <a:defRPr/>
            </a:lvl8pPr>
            <a:lvl9pPr marL="3657600" indent="0" rtl="0">
              <a:spcBef>
                <a:spcPts val="0"/>
              </a:spcBef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jp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hape 9"/>
          <p:cNvPicPr preferRelativeResize="0"/>
          <p:nvPr/>
        </p:nvPicPr>
        <p:blipFill rotWithShape="1">
          <a:blip r:embed="rId16">
            <a:alphaModFix/>
          </a:blip>
          <a:srcRect/>
          <a:stretch/>
        </p:blipFill>
        <p:spPr>
          <a:xfrm>
            <a:off x="-106728" y="6072791"/>
            <a:ext cx="9144000" cy="794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buClr>
                <a:schemeClr val="accent1"/>
              </a:buClr>
              <a:buFont typeface="Arial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52400" algn="l" rtl="0">
              <a:spcBef>
                <a:spcPts val="600"/>
              </a:spcBef>
              <a:buClr>
                <a:schemeClr val="dk2"/>
              </a:buClr>
              <a:buFont typeface="Noto Symbol"/>
              <a:buChar char="▪"/>
              <a:defRPr/>
            </a:lvl1pPr>
            <a:lvl2pPr marL="742950" marR="0" indent="-120650" algn="l" rtl="0">
              <a:spcBef>
                <a:spcPts val="520"/>
              </a:spcBef>
              <a:buClr>
                <a:schemeClr val="dk2"/>
              </a:buClr>
              <a:buFont typeface="Noto Symbol"/>
              <a:buChar char="▪"/>
              <a:defRPr/>
            </a:lvl2pPr>
            <a:lvl3pPr marL="1143000" marR="0" indent="-88900" algn="l" rtl="0">
              <a:spcBef>
                <a:spcPts val="440"/>
              </a:spcBef>
              <a:buClr>
                <a:schemeClr val="dk2"/>
              </a:buClr>
              <a:buFont typeface="Noto Symbol"/>
              <a:buChar char="▪"/>
              <a:defRPr/>
            </a:lvl3pPr>
            <a:lvl4pPr marL="1600200" marR="0" indent="-101600" algn="l" rtl="0">
              <a:spcBef>
                <a:spcPts val="400"/>
              </a:spcBef>
              <a:buClr>
                <a:schemeClr val="dk2"/>
              </a:buClr>
              <a:buFont typeface="Noto Symbol"/>
              <a:buChar char="▪"/>
              <a:defRPr/>
            </a:lvl4pPr>
            <a:lvl5pPr marL="2057400" marR="0" indent="-114300" algn="l" rtl="0">
              <a:spcBef>
                <a:spcPts val="360"/>
              </a:spcBef>
              <a:buClr>
                <a:schemeClr val="dk2"/>
              </a:buClr>
              <a:buFont typeface="Noto Symbol"/>
              <a:buChar char="▪"/>
              <a:defRPr/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706329" y="6286903"/>
            <a:ext cx="8514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420113" y="6286903"/>
            <a:ext cx="3153600" cy="365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228192" y="6286903"/>
            <a:ext cx="527699" cy="3650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r>
              <a:rPr lang="en-US" sz="1100" b="0" i="0" u="none" strike="noStrike" cap="none" baseline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|  </a:t>
            </a:r>
          </a:p>
        </p:txBody>
      </p:sp>
      <p:sp>
        <p:nvSpPr>
          <p:cNvPr id="15" name="Shape 15"/>
          <p:cNvSpPr txBox="1"/>
          <p:nvPr/>
        </p:nvSpPr>
        <p:spPr>
          <a:xfrm>
            <a:off x="1260044" y="1220301"/>
            <a:ext cx="184799" cy="3692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Shape 16"/>
          <p:cNvPicPr preferRelativeResize="0"/>
          <p:nvPr/>
        </p:nvPicPr>
        <p:blipFill rotWithShape="1">
          <a:blip r:embed="rId17">
            <a:alphaModFix/>
          </a:blip>
          <a:srcRect/>
          <a:stretch/>
        </p:blipFill>
        <p:spPr>
          <a:xfrm>
            <a:off x="7124336" y="5911455"/>
            <a:ext cx="1912800" cy="9564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://blogs.msdn.com/b/sqlcat/archive/2011/02/20/concurrency-series-basics-of-transaction-isolation-levels.aspx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itknowledgeexchange.techtarget.com/sql-server/using-service-broker-instead-of-replication/" TargetMode="External"/><Relationship Id="rId2" Type="http://schemas.openxmlformats.org/officeDocument/2006/relationships/hyperlink" Target="http://sqlblog.com/blogs/allen_white/archive/2010/01/06/service-broker-basics.aspx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sqlperformance.com/2014/03/sql-performance/configuring-service-broker" TargetMode="External"/><Relationship Id="rId4" Type="http://schemas.openxmlformats.org/officeDocument/2006/relationships/hyperlink" Target="http://www.sqldiablo.com/2012/03/04/service-broker-overview/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ctrTitle"/>
          </p:nvPr>
        </p:nvSpPr>
        <p:spPr>
          <a:xfrm>
            <a:off x="458408" y="516685"/>
            <a:ext cx="8203200" cy="1470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Clr>
                <a:srgbClr val="003300"/>
              </a:buClr>
              <a:buSzPct val="25000"/>
              <a:buFont typeface="Calibri"/>
              <a:buNone/>
            </a:pPr>
            <a:r>
              <a:rPr lang="en-US" sz="4400" b="1" i="0" u="none" strike="noStrike" cap="small" dirty="0" smtClean="0">
                <a:solidFill>
                  <a:srgbClr val="003300"/>
                </a:solidFill>
                <a:latin typeface="Calibri"/>
                <a:ea typeface="Calibri"/>
                <a:cs typeface="Calibri"/>
                <a:sym typeface="Calibri"/>
              </a:rPr>
              <a:t>An Introduction to Service Broker. Coaching Your Way Through</a:t>
            </a:r>
            <a:br>
              <a:rPr lang="en-US" sz="4400" b="1" i="0" u="none" strike="noStrike" cap="small" dirty="0" smtClean="0">
                <a:solidFill>
                  <a:srgbClr val="0033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4400" b="1" i="0" u="none" strike="noStrike" cap="small" baseline="0" dirty="0">
              <a:solidFill>
                <a:srgbClr val="0033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Shape 115"/>
          <p:cNvSpPr txBox="1">
            <a:spLocks noGrp="1"/>
          </p:cNvSpPr>
          <p:nvPr>
            <p:ph type="subTitle" idx="1"/>
          </p:nvPr>
        </p:nvSpPr>
        <p:spPr>
          <a:xfrm>
            <a:off x="2196453" y="2775625"/>
            <a:ext cx="4751099" cy="17526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4800" b="1">
                <a:solidFill>
                  <a:srgbClr val="003300"/>
                </a:solidFill>
                <a:latin typeface="Calibri"/>
                <a:ea typeface="Calibri"/>
                <a:cs typeface="Calibri"/>
                <a:sym typeface="Calibri"/>
              </a:rPr>
              <a:t>~ </a:t>
            </a:r>
            <a:r>
              <a:rPr lang="en-US" sz="4800" b="1" i="0" u="none" strike="noStrike" cap="none" baseline="0">
                <a:solidFill>
                  <a:srgbClr val="003300"/>
                </a:solidFill>
                <a:latin typeface="Calibri"/>
                <a:ea typeface="Calibri"/>
                <a:cs typeface="Calibri"/>
                <a:sym typeface="Calibri"/>
              </a:rPr>
              <a:t>Wolf ~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2819400"/>
            <a:ext cx="4133850" cy="2914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1" y="6324600"/>
            <a:ext cx="62483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http://www4.pictures.zimbio.com/gi/Kirk+Cousins+Niles+Paul+Washington+Redskins+3bUfMCG-22jl.jpg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Contracts</a:t>
            </a:r>
            <a:endParaRPr lang="en-US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1524000"/>
            <a:ext cx="815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Once Message Types are defined, Contracts are created to determine who is allowed to send messages, and in which direction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762001" y="3124200"/>
            <a:ext cx="37338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CREATE CONTRACT</a:t>
            </a:r>
            <a:r>
              <a:rPr lang="en-US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 err="1" smtClean="0"/>
              <a:t>sb_contract_Skins_Plays_Processing</a:t>
            </a:r>
            <a:endParaRPr lang="en-US" dirty="0" smtClean="0"/>
          </a:p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AUTHORIZATION</a:t>
            </a:r>
            <a:r>
              <a:rPr lang="en-US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 err="1">
                <a:solidFill>
                  <a:prstClr val="black"/>
                </a:solidFill>
                <a:latin typeface="Consolas"/>
              </a:rPr>
              <a:t>dbo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dirty="0">
                <a:solidFill>
                  <a:srgbClr val="808080"/>
                </a:solidFill>
                <a:latin typeface="Consolas"/>
              </a:rPr>
              <a:t>(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 err="1" smtClean="0"/>
              <a:t>sb_MessageType_Skins_Plays_Processing</a:t>
            </a:r>
            <a:endParaRPr lang="en-US" dirty="0" smtClean="0"/>
          </a:p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SENT</a:t>
            </a:r>
            <a:r>
              <a:rPr lang="en-US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BY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 smtClean="0">
                <a:solidFill>
                  <a:srgbClr val="808080"/>
                </a:solidFill>
                <a:latin typeface="Consolas"/>
              </a:rPr>
              <a:t>ANY)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>
                <a:solidFill>
                  <a:srgbClr val="0000FF"/>
                </a:solidFill>
                <a:latin typeface="Consolas"/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4166694471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atin typeface="Calibri" panose="020F0502020204030204" pitchFamily="34" charset="0"/>
              </a:rPr>
              <a:t>Queues</a:t>
            </a:r>
            <a:endParaRPr lang="en-US" sz="4400" dirty="0">
              <a:latin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3400" y="1676400"/>
            <a:ext cx="76979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Message storage until the message can be handled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Possible to automatically activate a messaging handling system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6324600"/>
            <a:ext cx="62728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https://static-s.aa-cdn.net/img/ios/317787057/dda7d412fc6dbbdb65abc0ce6d3940d7?v=1</a:t>
            </a:r>
          </a:p>
        </p:txBody>
      </p:sp>
      <p:pic>
        <p:nvPicPr>
          <p:cNvPr id="9218" name="Picture 2" descr="https://static-s.aa-cdn.net/img/ios/317787057/dda7d412fc6dbbdb65abc0ce6d3940d7?v=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2514600"/>
            <a:ext cx="33528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62000" y="3276600"/>
            <a:ext cx="432522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CREATE QUEUE</a:t>
            </a:r>
            <a:r>
              <a:rPr lang="en-US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 err="1" smtClean="0"/>
              <a:t>sb_queue_Skins_Plays_Processing</a:t>
            </a:r>
            <a:endParaRPr lang="en-US" dirty="0" smtClean="0">
              <a:solidFill>
                <a:prstClr val="black"/>
              </a:solidFill>
              <a:latin typeface="Consolas"/>
            </a:endParaRPr>
          </a:p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WITH</a:t>
            </a:r>
            <a:r>
              <a:rPr lang="en-US" dirty="0" smtClean="0">
                <a:solidFill>
                  <a:prstClr val="black"/>
                </a:solidFill>
                <a:latin typeface="Consolas"/>
              </a:rPr>
              <a:t> 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>
                <a:solidFill>
                  <a:srgbClr val="0000FF"/>
                </a:solidFill>
                <a:latin typeface="Consolas"/>
              </a:rPr>
              <a:t>STATUS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ON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,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>
                <a:solidFill>
                  <a:srgbClr val="0000FF"/>
                </a:solidFill>
                <a:latin typeface="Consolas"/>
              </a:rPr>
              <a:t>RETENTION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OFF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dirty="0">
                <a:solidFill>
                  <a:srgbClr val="0000FF"/>
                </a:solidFill>
                <a:latin typeface="Consolas"/>
              </a:rPr>
              <a:t>GO</a:t>
            </a:r>
          </a:p>
        </p:txBody>
      </p:sp>
    </p:spTree>
    <p:extLst>
      <p:ext uri="{BB962C8B-B14F-4D97-AF65-F5344CB8AC3E}">
        <p14:creationId xmlns:p14="http://schemas.microsoft.com/office/powerpoint/2010/main" val="1913601653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atin typeface="Calibri" panose="020F0502020204030204" pitchFamily="34" charset="0"/>
              </a:rPr>
              <a:t>Services</a:t>
            </a:r>
            <a:endParaRPr lang="en-US" sz="4400" dirty="0">
              <a:latin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09600" y="3352800"/>
            <a:ext cx="41148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CREATE SERVICE</a:t>
            </a:r>
            <a:r>
              <a:rPr lang="en-US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[</a:t>
            </a:r>
            <a:r>
              <a:rPr lang="en-US" dirty="0" err="1">
                <a:solidFill>
                  <a:prstClr val="black"/>
                </a:solidFill>
                <a:latin typeface="Consolas"/>
              </a:rPr>
              <a:t>sb_srvc_Skins_Alpha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] </a:t>
            </a:r>
          </a:p>
          <a:p>
            <a:r>
              <a:rPr lang="en-US" dirty="0">
                <a:solidFill>
                  <a:srgbClr val="0000FF"/>
                </a:solidFill>
                <a:latin typeface="Consolas"/>
              </a:rPr>
              <a:t>AUTHORIZATION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WR01_ALPHA_User </a:t>
            </a:r>
          </a:p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ON QUEUE</a:t>
            </a:r>
            <a:r>
              <a:rPr lang="en-US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 err="1">
                <a:solidFill>
                  <a:prstClr val="black"/>
                </a:solidFill>
                <a:latin typeface="Consolas"/>
              </a:rPr>
              <a:t>sb_queue_Skins_Alpha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>
                <a:solidFill>
                  <a:srgbClr val="808080"/>
                </a:solidFill>
                <a:latin typeface="Consolas"/>
              </a:rPr>
              <a:t>(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[</a:t>
            </a:r>
            <a:r>
              <a:rPr lang="en-US" dirty="0" err="1">
                <a:solidFill>
                  <a:prstClr val="black"/>
                </a:solidFill>
                <a:latin typeface="Consolas"/>
              </a:rPr>
              <a:t>sb_contract_Skins_Sync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]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)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>
                <a:solidFill>
                  <a:srgbClr val="0000FF"/>
                </a:solidFill>
                <a:latin typeface="Consolas"/>
              </a:rPr>
              <a:t>GO</a:t>
            </a: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0" y="3200400"/>
            <a:ext cx="2895600" cy="2209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09600" y="1600200"/>
            <a:ext cx="8153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Send messages to their queues or receive messages from other senders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27709" y="6117595"/>
            <a:ext cx="6296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https://nflredskins.files.wordpress.com/2014/09/ap142681312335.jpg</a:t>
            </a:r>
          </a:p>
        </p:txBody>
      </p:sp>
    </p:spTree>
    <p:extLst>
      <p:ext uri="{BB962C8B-B14F-4D97-AF65-F5344CB8AC3E}">
        <p14:creationId xmlns:p14="http://schemas.microsoft.com/office/powerpoint/2010/main" val="3862588438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atin typeface="Calibri" panose="020F0502020204030204" pitchFamily="34" charset="0"/>
              </a:rPr>
              <a:t>Conversations</a:t>
            </a:r>
            <a:endParaRPr lang="en-US" sz="4400" dirty="0">
              <a:latin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28600" y="6248400"/>
            <a:ext cx="6409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http://thumb.usatodaysportsimages.com/image/thumb/540-390nw/8858127.jpg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1252" y="2863994"/>
            <a:ext cx="4552950" cy="2714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5800" y="1676400"/>
            <a:ext cx="7772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This is the channel that the services send and receives messages from the queues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2863994"/>
            <a:ext cx="3886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00FF"/>
                </a:solidFill>
                <a:latin typeface="Consolas"/>
              </a:rPr>
              <a:t>BEGIN </a:t>
            </a:r>
            <a:r>
              <a:rPr lang="en-US" sz="1200" dirty="0" smtClean="0">
                <a:solidFill>
                  <a:prstClr val="black"/>
                </a:solidFill>
                <a:latin typeface="Consolas"/>
              </a:rPr>
              <a:t>DIALOG </a:t>
            </a:r>
            <a:r>
              <a:rPr lang="en-US" sz="1200" dirty="0" smtClean="0">
                <a:solidFill>
                  <a:srgbClr val="0000FF"/>
                </a:solidFill>
                <a:latin typeface="Consolas"/>
              </a:rPr>
              <a:t>CONVERSATION </a:t>
            </a:r>
            <a:r>
              <a:rPr lang="en-US" sz="1200" dirty="0" smtClean="0">
                <a:solidFill>
                  <a:prstClr val="black"/>
                </a:solidFill>
                <a:latin typeface="Consolas"/>
              </a:rPr>
              <a:t>@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conversation_handle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 smtClean="0">
                <a:solidFill>
                  <a:srgbClr val="0000FF"/>
                </a:solidFill>
                <a:latin typeface="Consolas"/>
              </a:rPr>
              <a:t>FROM SERVICE </a:t>
            </a:r>
            <a:r>
              <a:rPr lang="en-US" sz="1200" dirty="0" smtClean="0">
                <a:solidFill>
                  <a:prstClr val="black"/>
                </a:solidFill>
                <a:latin typeface="Consolas"/>
              </a:rPr>
              <a:t>@</a:t>
            </a:r>
            <a:r>
              <a:rPr lang="en-US" sz="1200" dirty="0" err="1" smtClean="0">
                <a:solidFill>
                  <a:prstClr val="black"/>
                </a:solidFill>
                <a:latin typeface="Consolas"/>
              </a:rPr>
              <a:t>FromService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 smtClean="0">
                <a:solidFill>
                  <a:srgbClr val="0000FF"/>
                </a:solidFill>
                <a:latin typeface="Consolas"/>
              </a:rPr>
              <a:t>TO SERVICE </a:t>
            </a:r>
            <a:r>
              <a:rPr lang="en-US" sz="1200" dirty="0" smtClean="0">
                <a:solidFill>
                  <a:prstClr val="black"/>
                </a:solidFill>
                <a:latin typeface="Consolas"/>
              </a:rPr>
              <a:t>@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ToService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 smtClean="0">
                <a:solidFill>
                  <a:srgbClr val="0000FF"/>
                </a:solidFill>
                <a:latin typeface="Consolas"/>
              </a:rPr>
              <a:t>ON CONTRACT </a:t>
            </a:r>
            <a:r>
              <a:rPr lang="en-US" sz="1200" dirty="0" smtClean="0">
                <a:solidFill>
                  <a:prstClr val="black"/>
                </a:solidFill>
                <a:latin typeface="Consolas"/>
              </a:rPr>
              <a:t>@Contract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 smtClean="0">
                <a:solidFill>
                  <a:srgbClr val="0000FF"/>
                </a:solidFill>
                <a:latin typeface="Consolas"/>
              </a:rPr>
              <a:t>WITH ENCRYPTION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smtClean="0">
                <a:solidFill>
                  <a:srgbClr val="0000FF"/>
                </a:solidFill>
                <a:latin typeface="Consolas"/>
              </a:rPr>
              <a:t>ON</a:t>
            </a:r>
            <a:r>
              <a:rPr lang="en-US" sz="1200" dirty="0" smtClean="0">
                <a:solidFill>
                  <a:srgbClr val="808080"/>
                </a:solidFill>
                <a:latin typeface="Consolas"/>
              </a:rPr>
              <a:t>;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SENDON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CONVERSATION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@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conversation_handle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MESSAGETYPE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@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MessageType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(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@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MessageBody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254547086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7663" y="1600200"/>
            <a:ext cx="5907087" cy="4327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6201" y="6156856"/>
            <a:ext cx="6248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http://cdn-jpg.si.com/sites/default/files/styles/si_article_main/public/images/albert-haynesworth-washington-redskins.jpg?itok=W6soaKlf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atin typeface="Calibri" panose="020F0502020204030204" pitchFamily="34" charset="0"/>
              </a:rPr>
              <a:t>Poisoned Messages</a:t>
            </a:r>
            <a:endParaRPr lang="en-US" sz="4400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55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Will The Diagram Help?</a:t>
            </a:r>
            <a:endParaRPr lang="en-US" sz="4400" dirty="0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371600"/>
            <a:ext cx="6181725" cy="46553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7709" y="6117595"/>
            <a:ext cx="629689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https://nflredskins.files.wordpress.com/2014/09/ap142681312335.jpg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709" y="6341918"/>
            <a:ext cx="6248399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http://www4.pictures.zimbio.com/gi/Kirk+Cousins+Niles+Paul+Washington+Redskins+3bUfMCG-22jl.jpg</a:t>
            </a:r>
          </a:p>
        </p:txBody>
      </p:sp>
    </p:spTree>
    <p:extLst>
      <p:ext uri="{BB962C8B-B14F-4D97-AF65-F5344CB8AC3E}">
        <p14:creationId xmlns:p14="http://schemas.microsoft.com/office/powerpoint/2010/main" val="1983694512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atin typeface="Calibri" panose="020F0502020204030204" pitchFamily="34" charset="0"/>
              </a:rPr>
              <a:t>Demo</a:t>
            </a:r>
            <a:endParaRPr lang="en-US" sz="4400" dirty="0">
              <a:latin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" y="6324600"/>
            <a:ext cx="6248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https://img.washingtonpost.com/wp-apps/imrs.php?src=https://img.washingtonpost.com/rf/image_908w/2010-2019/Wires/Images/2015-01-18/Getty/461744110.jpg&amp;w=1484</a:t>
            </a: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447800"/>
            <a:ext cx="4821505" cy="43735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1152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Endpoints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609600" y="1600200"/>
            <a:ext cx="830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SQL Server endpoint is the </a:t>
            </a:r>
            <a:r>
              <a:rPr lang="en-US" sz="2000" dirty="0" smtClean="0"/>
              <a:t>TCP/IP point </a:t>
            </a:r>
            <a:r>
              <a:rPr lang="en-US" sz="2000" dirty="0"/>
              <a:t>of entry into SQL </a:t>
            </a:r>
            <a:r>
              <a:rPr lang="en-US" sz="2000" dirty="0" smtClean="0"/>
              <a:t>Server.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This is how the service broker dialogs are directed</a:t>
            </a:r>
          </a:p>
        </p:txBody>
      </p:sp>
      <p:pic>
        <p:nvPicPr>
          <p:cNvPr id="14338" name="Picture 2" descr="http://cnet1.cbsistatic.com/hub/i/r/2014/09/11/4fd0b9ca-10cc-46d8-a055-4c5fec2e05f3/resize/970x546/e04b33c5881a7cf1ca11b6bee139a9a6/icup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3282" y="2590800"/>
            <a:ext cx="4443291" cy="3067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6201" y="6248400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http://cnet1.cbsistatic.com/hub/i/r/2014/09/11/4fd0b9ca-10cc-46d8-a055-4c5fec2e05f3/resize/970x546/e04b33c5881a7cf1ca11b6bee139a9a6/icups.jpg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1" y="3124200"/>
            <a:ext cx="396240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CREATE ENDPOINT</a:t>
            </a:r>
            <a:r>
              <a:rPr lang="en-US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 err="1">
                <a:solidFill>
                  <a:prstClr val="black"/>
                </a:solidFill>
                <a:latin typeface="Consolas"/>
              </a:rPr>
              <a:t>WAREWOLF_ALPHA_Endpoint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>
                <a:solidFill>
                  <a:srgbClr val="0000FF"/>
                </a:solidFill>
                <a:latin typeface="Consolas"/>
              </a:rPr>
              <a:t>STATE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STARTED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AS TCP 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(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LISTENER_PORT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4022 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)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FOR SERVICE_BROKER 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(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AUTHENTICATION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WINDOWS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);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>
                <a:solidFill>
                  <a:srgbClr val="0000FF"/>
                </a:solidFill>
                <a:latin typeface="Consolas"/>
              </a:rPr>
              <a:t>GO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r>
              <a:rPr lang="en-US" dirty="0" smtClean="0">
                <a:solidFill>
                  <a:srgbClr val="0000FF"/>
                </a:solidFill>
                <a:latin typeface="Consolas"/>
              </a:rPr>
              <a:t>GRANT CONNECT</a:t>
            </a:r>
            <a:r>
              <a:rPr lang="en-US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ON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ENDPOINT</a:t>
            </a:r>
            <a:r>
              <a:rPr lang="en-US" dirty="0">
                <a:solidFill>
                  <a:srgbClr val="808080"/>
                </a:solidFill>
                <a:latin typeface="Consolas"/>
              </a:rPr>
              <a:t>::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[</a:t>
            </a:r>
            <a:r>
              <a:rPr lang="en-US" dirty="0" err="1">
                <a:solidFill>
                  <a:prstClr val="black"/>
                </a:solidFill>
                <a:latin typeface="Consolas"/>
              </a:rPr>
              <a:t>WAREWOLF_ALPHA_Endpoint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] </a:t>
            </a:r>
            <a:r>
              <a:rPr lang="en-US" dirty="0">
                <a:solidFill>
                  <a:srgbClr val="0000FF"/>
                </a:solidFill>
                <a:latin typeface="Consolas"/>
              </a:rPr>
              <a:t>to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 [SQLWAREWOLF-LAP\</a:t>
            </a:r>
            <a:r>
              <a:rPr lang="en-US" dirty="0" err="1">
                <a:solidFill>
                  <a:prstClr val="black"/>
                </a:solidFill>
                <a:latin typeface="Consolas"/>
              </a:rPr>
              <a:t>sqlwarewolf</a:t>
            </a:r>
            <a:r>
              <a:rPr lang="en-US" dirty="0">
                <a:solidFill>
                  <a:prstClr val="black"/>
                </a:solidFill>
                <a:latin typeface="Consolas"/>
              </a:rPr>
              <a:t>]</a:t>
            </a:r>
          </a:p>
          <a:p>
            <a:r>
              <a:rPr lang="en-US" dirty="0">
                <a:solidFill>
                  <a:srgbClr val="0000FF"/>
                </a:solidFill>
                <a:latin typeface="Consolas"/>
              </a:rPr>
              <a:t>GO</a:t>
            </a:r>
            <a:endParaRPr lang="en-US" dirty="0">
              <a:solidFill>
                <a:prstClr val="black"/>
              </a:solidFill>
              <a:latin typeface="Consolas"/>
            </a:endParaRPr>
          </a:p>
          <a:p>
            <a:endParaRPr lang="en-US" dirty="0">
              <a:solidFill>
                <a:prstClr val="black"/>
              </a:solidFill>
              <a:latin typeface="Consolas"/>
            </a:endParaRPr>
          </a:p>
          <a:p>
            <a:endParaRPr lang="en-US" dirty="0">
              <a:solidFill>
                <a:prstClr val="black"/>
              </a:solidFill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51238264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Routes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152400" y="1371600"/>
            <a:ext cx="88761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This is how SQL Server knows where to send our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A route needs to be created in the database as well as MSDB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76200" y="2362200"/>
            <a:ext cx="4876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000FF"/>
                </a:solidFill>
                <a:latin typeface="Consolas"/>
              </a:rPr>
              <a:t>CREATE</a:t>
            </a:r>
            <a:r>
              <a:rPr lang="en-US" sz="12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ROUTE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sb_route_Skins_Wolfpack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AUTHORIZATION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dbo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WITH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   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SERVICE_NAME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srgbClr val="FF0000"/>
                </a:solidFill>
                <a:latin typeface="Consolas"/>
              </a:rPr>
              <a:t>N'sb_srvc_Skins_Wolfpack</a:t>
            </a:r>
            <a:r>
              <a:rPr lang="en-US" sz="1200" dirty="0">
                <a:solidFill>
                  <a:srgbClr val="FF0000"/>
                </a:solidFill>
                <a:latin typeface="Consolas"/>
              </a:rPr>
              <a:t>'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,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   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ADDRESS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/>
              </a:rPr>
              <a:t>N'TCP://localhost:4023'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GO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 smtClean="0">
                <a:solidFill>
                  <a:srgbClr val="0000FF"/>
                </a:solidFill>
                <a:latin typeface="Consolas"/>
              </a:rPr>
              <a:t>USE</a:t>
            </a:r>
            <a:r>
              <a:rPr lang="en-US" sz="12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msdb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;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GO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create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ROUTE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sb_route_Skins_Alpha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AUTHORIZATION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dbo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WITH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   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SERVICE_NAME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srgbClr val="FF0000"/>
                </a:solidFill>
                <a:latin typeface="Consolas"/>
              </a:rPr>
              <a:t>N'sb_srvc_Skins_Alpha</a:t>
            </a:r>
            <a:r>
              <a:rPr lang="en-US" sz="1200" dirty="0">
                <a:solidFill>
                  <a:srgbClr val="FF0000"/>
                </a:solidFill>
                <a:latin typeface="Consolas"/>
              </a:rPr>
              <a:t>'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,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   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ADDRESS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FF0000"/>
                </a:solidFill>
                <a:latin typeface="Consolas"/>
              </a:rPr>
              <a:t>N'LOCAL'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GO</a:t>
            </a: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372591"/>
            <a:ext cx="4762500" cy="3105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584132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Remote Service Binding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533400" y="1372087"/>
            <a:ext cx="843200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Creates a “partnership” between the Remote Service and the local service.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Defines the security between the two</a:t>
            </a:r>
            <a:endParaRPr lang="en-US" sz="2400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5617" y="2743200"/>
            <a:ext cx="4339788" cy="2894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52400" y="6477000"/>
            <a:ext cx="39324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https://c2.staticflickr.com/6/5576/15221346236_1a1b019a26_b.jpg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400" y="2895600"/>
            <a:ext cx="44196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USE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WashingtonRedskins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GO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CREATE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REMOTE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SERVICE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BINDING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[WR02_WOLFPACK_Binding] </a:t>
            </a: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AUTHORIZATION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dbo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TO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SERVICE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 err="1">
                <a:solidFill>
                  <a:srgbClr val="FF0000"/>
                </a:solidFill>
                <a:latin typeface="Consolas"/>
              </a:rPr>
              <a:t>N'sb_srvc_Skins_Wolfpack</a:t>
            </a:r>
            <a:r>
              <a:rPr lang="en-US" sz="1200" dirty="0">
                <a:solidFill>
                  <a:srgbClr val="FF0000"/>
                </a:solidFill>
                <a:latin typeface="Consolas"/>
              </a:rPr>
              <a:t>'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WITH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USER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[WR02_WOLFPACK_User]</a:t>
            </a: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GO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srgbClr val="0000FF"/>
                </a:solidFill>
                <a:latin typeface="Consolas"/>
              </a:rPr>
              <a:t>GRANT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SEND</a:t>
            </a:r>
            <a:endParaRPr lang="en-US" sz="1200" dirty="0">
              <a:solidFill>
                <a:prstClr val="black"/>
              </a:solidFill>
              <a:latin typeface="Consolas"/>
            </a:endParaRP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    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ON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SERVICE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::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[</a:t>
            </a:r>
            <a:r>
              <a:rPr lang="en-US" sz="1200" dirty="0" err="1">
                <a:solidFill>
                  <a:prstClr val="black"/>
                </a:solidFill>
                <a:latin typeface="Consolas"/>
              </a:rPr>
              <a:t>sb_srvc_Skins_Alpha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]</a:t>
            </a:r>
          </a:p>
          <a:p>
            <a:r>
              <a:rPr lang="en-US" sz="1200" dirty="0">
                <a:solidFill>
                  <a:prstClr val="black"/>
                </a:solidFill>
                <a:latin typeface="Consolas"/>
              </a:rPr>
              <a:t>      </a:t>
            </a:r>
            <a:r>
              <a:rPr lang="en-US" sz="1200" dirty="0">
                <a:solidFill>
                  <a:srgbClr val="0000FF"/>
                </a:solidFill>
                <a:latin typeface="Consolas"/>
              </a:rPr>
              <a:t>TO</a:t>
            </a:r>
            <a:r>
              <a:rPr lang="en-US" sz="1200" dirty="0">
                <a:solidFill>
                  <a:prstClr val="black"/>
                </a:solidFill>
                <a:latin typeface="Consolas"/>
              </a:rPr>
              <a:t> WR02_WOLFPACK_User</a:t>
            </a:r>
            <a:r>
              <a:rPr lang="en-US" sz="1200" dirty="0">
                <a:solidFill>
                  <a:srgbClr val="808080"/>
                </a:solidFill>
                <a:latin typeface="Consolas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977076069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841248" y="152400"/>
            <a:ext cx="7845552" cy="10667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Resources to use: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838200" y="1219200"/>
            <a:ext cx="7924799" cy="4495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5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0" indent="0" algn="l" rtl="0">
              <a:lnSpc>
                <a:spcPct val="80000"/>
              </a:lnSpc>
              <a:spcBef>
                <a:spcPts val="5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5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0" indent="0" algn="l" rtl="0">
              <a:lnSpc>
                <a:spcPct val="80000"/>
              </a:lnSpc>
              <a:spcBef>
                <a:spcPts val="5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5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marR="0" lvl="0" indent="-18542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5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5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marR="0" lvl="0" indent="-18542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8542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8542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5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5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</a:t>
            </a:r>
          </a:p>
          <a:p>
            <a:pPr marL="0" marR="0" lvl="0" indent="0" algn="l" rtl="0">
              <a:lnSpc>
                <a:spcPct val="80000"/>
              </a:lnSpc>
              <a:spcBef>
                <a:spcPts val="50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-US" sz="2500" b="0" i="0" u="none" strike="noStrike" cap="none" baseline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342900" marR="0" lvl="0" indent="-18542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8542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8542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sng" strike="noStrike" cap="none" baseline="0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3"/>
            </a:endParaRPr>
          </a:p>
          <a:p>
            <a:pPr marL="342900" marR="0" lvl="0" indent="-185420" algn="l" rtl="0">
              <a:lnSpc>
                <a:spcPct val="80000"/>
              </a:lnSpc>
              <a:spcBef>
                <a:spcPts val="496"/>
              </a:spcBef>
              <a:buClr>
                <a:schemeClr val="dk1"/>
              </a:buClr>
              <a:buFont typeface="Arial"/>
              <a:buNone/>
            </a:pPr>
            <a:endParaRPr sz="25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3" name="Shape 1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50175" y="1272555"/>
            <a:ext cx="4173000" cy="78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295400" y="2514600"/>
            <a:ext cx="1447800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44425" y="3751125"/>
            <a:ext cx="3032700" cy="670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Shape 126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4359337" y="3367278"/>
            <a:ext cx="4519500" cy="105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Shape 127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2079050" y="4772000"/>
            <a:ext cx="743999" cy="780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>
            <a:off x="2324450" y="5552892"/>
            <a:ext cx="1414199" cy="52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baseline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#sqlhelp</a:t>
            </a:r>
          </a:p>
        </p:txBody>
      </p:sp>
      <p:sp>
        <p:nvSpPr>
          <p:cNvPr id="129" name="Shape 129"/>
          <p:cNvSpPr txBox="1"/>
          <p:nvPr/>
        </p:nvSpPr>
        <p:spPr>
          <a:xfrm>
            <a:off x="3069749" y="4895825"/>
            <a:ext cx="2600700" cy="5333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baseline="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en-US" sz="2800" b="0" i="0" u="none" strike="noStrike" cap="none" baseline="0" dirty="0" err="1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sqlsat</a:t>
            </a:r>
            <a:r>
              <a:rPr lang="en-US" sz="2800" dirty="0" err="1" smtClean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DC</a:t>
            </a:r>
            <a:endParaRPr lang="en-US" sz="2800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30"/>
          <p:cNvSpPr txBox="1"/>
          <p:nvPr/>
        </p:nvSpPr>
        <p:spPr>
          <a:xfrm>
            <a:off x="4681830" y="5552887"/>
            <a:ext cx="1684800" cy="523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0" i="0" u="none" strike="noStrike" cap="none" baseline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#sqlserver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129605"/>
            <a:ext cx="19050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atin typeface="Calibri" panose="020F0502020204030204" pitchFamily="34" charset="0"/>
              </a:rPr>
              <a:t>Demo</a:t>
            </a:r>
            <a:endParaRPr lang="en-US" sz="4400" dirty="0">
              <a:latin typeface="Calibri" panose="020F05020202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" y="6324600"/>
            <a:ext cx="6248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http://www.obnoxiousbostonfan.com/wp-content/uploads/2015/01/NewEngland_logo-1.jpg</a:t>
            </a:r>
          </a:p>
        </p:txBody>
      </p:sp>
      <p:pic>
        <p:nvPicPr>
          <p:cNvPr id="17410" name="Picture 2" descr="http://www.obnoxiousbostonfan.com/wp-content/uploads/2015/01/NewEngland_logo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211" y="1371600"/>
            <a:ext cx="7397664" cy="4648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1874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381000"/>
            <a:ext cx="8801334" cy="5105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2400" y="6324600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http://twt-thumbs.washtimes.com/media/image/2015/09/20/AP_617810272468_c0-55-4422-2632_s561x327.jpg?30e54dc05235ba9b05ef668810cf478043d27ad8</a:t>
            </a:r>
          </a:p>
        </p:txBody>
      </p:sp>
    </p:spTree>
    <p:extLst>
      <p:ext uri="{BB962C8B-B14F-4D97-AF65-F5344CB8AC3E}">
        <p14:creationId xmlns:p14="http://schemas.microsoft.com/office/powerpoint/2010/main" val="2732522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atin typeface="Calibri" panose="020F0502020204030204" pitchFamily="34" charset="0"/>
              </a:rPr>
              <a:t>Resources</a:t>
            </a:r>
            <a:endParaRPr lang="en-US" sz="4400" dirty="0">
              <a:latin typeface="Calibri" panose="020F0502020204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3400" y="1524000"/>
            <a:ext cx="81534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sqlblog.com/blogs/allen_white/archive/2010/01/06/service-broker-basics.aspx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http://itknowledgeexchange.techtarget.com/sql-server/using-service-broker-instead-of-replication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http://www.sqldiablo.com/2012/03/04/service-broker-overview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sqlperformance.com/2014/03/sql-performance/configuring-service-broker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54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19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003300"/>
              </a:buClr>
              <a:buSzPct val="25000"/>
              <a:buFont typeface="Calibri"/>
              <a:buNone/>
            </a:pPr>
            <a:r>
              <a:rPr lang="en-US" sz="4000" b="1" i="0" u="none" strike="noStrike" cap="small" baseline="0">
                <a:solidFill>
                  <a:srgbClr val="003300"/>
                </a:solidFill>
                <a:latin typeface="Calibri"/>
                <a:ea typeface="Calibri"/>
                <a:cs typeface="Calibri"/>
                <a:sym typeface="Calibri"/>
              </a:rPr>
              <a:t>Questions?</a:t>
            </a:r>
          </a:p>
        </p:txBody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762000" y="269632"/>
            <a:ext cx="8077199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About Wolf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762000" y="1143000"/>
            <a:ext cx="4724400" cy="543657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DBA for 15 years(5 MSSQL,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5 ORACLE, 5 MSSQL)</a:t>
            </a:r>
            <a:endParaRPr lang="en-US" sz="3200" b="0" i="0" u="none" strike="noStrike" cap="none" baseline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At </a:t>
            </a:r>
            <a:r>
              <a:rPr lang="en-US" sz="3200" b="0" i="0" u="none" strike="noStrike" cap="none" baseline="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RDX</a:t>
            </a:r>
            <a:r>
              <a:rPr lang="en-US" sz="32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3200" b="0" i="0" u="none" strike="noStrike" cap="none" baseline="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</a:t>
            </a:r>
            <a:r>
              <a:rPr lang="en-US" sz="32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nearly 5 years. </a:t>
            </a:r>
            <a:r>
              <a:rPr lang="en-US" sz="3200" b="0" i="0" u="none" strike="noStrike" cap="none" baseline="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32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Manager – SQL Server Performance Tuning”</a:t>
            </a:r>
          </a:p>
          <a:p>
            <a:pPr marL="342900" marR="0" lvl="0" indent="-342900" algn="l" rtl="0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Works with a variety of clients and challenges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9412" y="381000"/>
            <a:ext cx="3699951" cy="541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76199"/>
            <a:ext cx="8382000" cy="58429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04800" y="6324600"/>
            <a:ext cx="5583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http://25.media.tumblr.com/tumblr_m1mnb7CvtP1rrr8v1o1_1280.jpg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Shape 154"/>
          <p:cNvGrpSpPr/>
          <p:nvPr/>
        </p:nvGrpSpPr>
        <p:grpSpPr>
          <a:xfrm>
            <a:off x="533400" y="1752600"/>
            <a:ext cx="8001000" cy="4061964"/>
            <a:chOff x="109" y="0"/>
            <a:chExt cx="6095780" cy="4061964"/>
          </a:xfrm>
        </p:grpSpPr>
        <p:sp>
          <p:nvSpPr>
            <p:cNvPr id="155" name="Shape 155"/>
            <p:cNvSpPr/>
            <p:nvPr/>
          </p:nvSpPr>
          <p:spPr>
            <a:xfrm rot="5400000">
              <a:off x="3199427" y="-2013961"/>
              <a:ext cx="782637" cy="5010287"/>
            </a:xfrm>
            <a:prstGeom prst="rect">
              <a:avLst/>
            </a:prstGeom>
            <a:solidFill>
              <a:srgbClr val="EAF1DD">
                <a:alpha val="89803"/>
              </a:srgbClr>
            </a:solidFill>
            <a:ln w="9525" cap="flat" cmpd="sng">
              <a:solidFill>
                <a:srgbClr val="EAF1DD">
                  <a:alpha val="89803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6" name="Shape 156"/>
            <p:cNvSpPr txBox="1"/>
            <p:nvPr/>
          </p:nvSpPr>
          <p:spPr>
            <a:xfrm>
              <a:off x="1085601" y="99864"/>
              <a:ext cx="5010287" cy="782637"/>
            </a:xfrm>
            <a:prstGeom prst="rect">
              <a:avLst/>
            </a:prstGeom>
            <a:noFill/>
            <a:ln>
              <a:noFill/>
            </a:ln>
          </p:spPr>
          <p:txBody>
            <a:bodyPr lIns="247650" tIns="123825" rIns="247650" bIns="123825" anchor="ctr" anchorCtr="0">
              <a:noAutofit/>
            </a:bodyPr>
            <a:lstStyle/>
            <a:p>
              <a:pPr marR="0" lvl="1" algn="l" rtl="0">
                <a:lnSpc>
                  <a:spcPct val="90000"/>
                </a:lnSpc>
                <a:spcBef>
                  <a:spcPts val="0"/>
                </a:spcBef>
                <a:spcAft>
                  <a:spcPts val="480"/>
                </a:spcAft>
                <a:buClr>
                  <a:schemeClr val="dk1"/>
                </a:buClr>
                <a:buSzPct val="100000"/>
              </a:pPr>
              <a:r>
                <a:rPr lang="en-US" sz="3200" b="0" i="0" u="none" strike="noStrike" cap="none" baseline="0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</a:t>
              </a:r>
              <a:r>
                <a:rPr lang="en-US" sz="3200" b="0" i="0" u="none" strike="noStrike" cap="none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Broker Overview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09" y="0"/>
              <a:ext cx="1085492" cy="978296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759436"/>
                </a:gs>
                <a:gs pos="80000">
                  <a:srgbClr val="9AC447"/>
                </a:gs>
                <a:gs pos="100000">
                  <a:srgbClr val="9CC646"/>
                </a:gs>
              </a:gsLst>
              <a:lin ang="16200000" scaled="0"/>
            </a:gra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8" name="Shape 158"/>
            <p:cNvSpPr txBox="1"/>
            <p:nvPr/>
          </p:nvSpPr>
          <p:spPr>
            <a:xfrm>
              <a:off x="47864" y="47755"/>
              <a:ext cx="989980" cy="882784"/>
            </a:xfrm>
            <a:prstGeom prst="rect">
              <a:avLst/>
            </a:prstGeom>
            <a:noFill/>
            <a:ln>
              <a:noFill/>
            </a:ln>
          </p:spPr>
          <p:txBody>
            <a:bodyPr lIns="167625" tIns="83800" rIns="167625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1540"/>
                </a:spcAft>
                <a:buSzPct val="25000"/>
                <a:buNone/>
              </a:pPr>
              <a:r>
                <a:rPr lang="en-US" sz="4400" b="0" i="0" u="none" strike="noStrike" cap="none" baseline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</a:p>
          </p:txBody>
        </p:sp>
        <p:sp>
          <p:nvSpPr>
            <p:cNvPr id="159" name="Shape 159"/>
            <p:cNvSpPr/>
            <p:nvPr/>
          </p:nvSpPr>
          <p:spPr>
            <a:xfrm rot="5400000">
              <a:off x="3199427" y="-986749"/>
              <a:ext cx="782637" cy="5010287"/>
            </a:xfrm>
            <a:prstGeom prst="rect">
              <a:avLst/>
            </a:prstGeom>
            <a:solidFill>
              <a:srgbClr val="DCEEE1">
                <a:alpha val="89803"/>
              </a:srgbClr>
            </a:solidFill>
            <a:ln w="9525" cap="flat" cmpd="sng">
              <a:solidFill>
                <a:srgbClr val="DCEEE1">
                  <a:alpha val="89803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0" name="Shape 160"/>
            <p:cNvSpPr txBox="1"/>
            <p:nvPr/>
          </p:nvSpPr>
          <p:spPr>
            <a:xfrm>
              <a:off x="1085601" y="1127075"/>
              <a:ext cx="5010287" cy="782637"/>
            </a:xfrm>
            <a:prstGeom prst="rect">
              <a:avLst/>
            </a:prstGeom>
            <a:noFill/>
            <a:ln>
              <a:noFill/>
            </a:ln>
          </p:spPr>
          <p:txBody>
            <a:bodyPr lIns="247650" tIns="123825" rIns="247650" bIns="123825" anchor="ctr" anchorCtr="0">
              <a:noAutofit/>
            </a:bodyPr>
            <a:lstStyle/>
            <a:p>
              <a:pPr marR="0" lvl="1" algn="l" rtl="0">
                <a:lnSpc>
                  <a:spcPct val="90000"/>
                </a:lnSpc>
                <a:spcBef>
                  <a:spcPts val="0"/>
                </a:spcBef>
                <a:spcAft>
                  <a:spcPts val="480"/>
                </a:spcAft>
                <a:buClr>
                  <a:schemeClr val="dk1"/>
                </a:buClr>
                <a:buSzPct val="100000"/>
              </a:pPr>
              <a:r>
                <a:rPr lang="en-US" sz="3200" b="0" i="0" u="none" strike="noStrike" cap="none" baseline="0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Uses for Service Broker</a:t>
              </a:r>
              <a:endParaRPr lang="en-US" sz="32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Shape 161"/>
            <p:cNvSpPr/>
            <p:nvPr/>
          </p:nvSpPr>
          <p:spPr>
            <a:xfrm>
              <a:off x="109" y="1029245"/>
              <a:ext cx="1085492" cy="978296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398C58"/>
                </a:gs>
                <a:gs pos="80000">
                  <a:srgbClr val="4BB973"/>
                </a:gs>
                <a:gs pos="100000">
                  <a:srgbClr val="4ABC73"/>
                </a:gs>
              </a:gsLst>
              <a:lin ang="16200000" scaled="0"/>
            </a:gra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2" name="Shape 162"/>
            <p:cNvSpPr txBox="1"/>
            <p:nvPr/>
          </p:nvSpPr>
          <p:spPr>
            <a:xfrm>
              <a:off x="47864" y="1077000"/>
              <a:ext cx="989980" cy="882784"/>
            </a:xfrm>
            <a:prstGeom prst="rect">
              <a:avLst/>
            </a:prstGeom>
            <a:noFill/>
            <a:ln>
              <a:noFill/>
            </a:ln>
          </p:spPr>
          <p:txBody>
            <a:bodyPr lIns="167625" tIns="83800" rIns="167625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1540"/>
                </a:spcAft>
                <a:buSzPct val="25000"/>
                <a:buNone/>
              </a:pPr>
              <a:r>
                <a:rPr lang="en-US" sz="4400" b="0" i="0" u="none" strike="noStrike" cap="none" baseline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</a:p>
          </p:txBody>
        </p:sp>
        <p:sp>
          <p:nvSpPr>
            <p:cNvPr id="163" name="Shape 163"/>
            <p:cNvSpPr/>
            <p:nvPr/>
          </p:nvSpPr>
          <p:spPr>
            <a:xfrm rot="5400000">
              <a:off x="3199427" y="40461"/>
              <a:ext cx="782637" cy="5010287"/>
            </a:xfrm>
            <a:prstGeom prst="rect">
              <a:avLst/>
            </a:prstGeom>
            <a:solidFill>
              <a:srgbClr val="DCE7EC">
                <a:alpha val="89803"/>
              </a:srgbClr>
            </a:solidFill>
            <a:ln w="9525" cap="flat" cmpd="sng">
              <a:solidFill>
                <a:srgbClr val="DCE7EC">
                  <a:alpha val="89803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4" name="Shape 164"/>
            <p:cNvSpPr txBox="1"/>
            <p:nvPr/>
          </p:nvSpPr>
          <p:spPr>
            <a:xfrm>
              <a:off x="1085601" y="2154286"/>
              <a:ext cx="5010287" cy="782637"/>
            </a:xfrm>
            <a:prstGeom prst="rect">
              <a:avLst/>
            </a:prstGeom>
            <a:noFill/>
            <a:ln>
              <a:noFill/>
            </a:ln>
          </p:spPr>
          <p:txBody>
            <a:bodyPr lIns="247650" tIns="123825" rIns="247650" bIns="123825" anchor="ctr" anchorCtr="0">
              <a:noAutofit/>
            </a:bodyPr>
            <a:lstStyle/>
            <a:p>
              <a:pPr marR="0" lvl="1" algn="l" rtl="0">
                <a:lnSpc>
                  <a:spcPct val="90000"/>
                </a:lnSpc>
                <a:spcBef>
                  <a:spcPts val="0"/>
                </a:spcBef>
                <a:spcAft>
                  <a:spcPts val="480"/>
                </a:spcAft>
                <a:buClr>
                  <a:schemeClr val="dk1"/>
                </a:buClr>
                <a:buSzPct val="100000"/>
              </a:pPr>
              <a:r>
                <a:rPr lang="en-US" sz="3200" b="0" i="0" u="none" strike="noStrike" cap="none" baseline="0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 Broker Objects</a:t>
              </a:r>
              <a:endParaRPr lang="en-US" sz="32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Shape 165"/>
            <p:cNvSpPr/>
            <p:nvPr/>
          </p:nvSpPr>
          <p:spPr>
            <a:xfrm>
              <a:off x="109" y="2056457"/>
              <a:ext cx="1085492" cy="978296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3D6785"/>
                </a:gs>
                <a:gs pos="80000">
                  <a:srgbClr val="5187AE"/>
                </a:gs>
                <a:gs pos="100000">
                  <a:srgbClr val="4F89B1"/>
                </a:gs>
              </a:gsLst>
              <a:lin ang="16200000" scaled="0"/>
            </a:gra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6" name="Shape 166"/>
            <p:cNvSpPr txBox="1"/>
            <p:nvPr/>
          </p:nvSpPr>
          <p:spPr>
            <a:xfrm>
              <a:off x="47864" y="2104213"/>
              <a:ext cx="989980" cy="882784"/>
            </a:xfrm>
            <a:prstGeom prst="rect">
              <a:avLst/>
            </a:prstGeom>
            <a:noFill/>
            <a:ln>
              <a:noFill/>
            </a:ln>
          </p:spPr>
          <p:txBody>
            <a:bodyPr lIns="167625" tIns="83800" rIns="167625" bIns="8380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1540"/>
                </a:spcAft>
                <a:buSzPct val="25000"/>
                <a:buNone/>
              </a:pPr>
              <a:r>
                <a:rPr lang="en-US" sz="4400" b="0" i="0" u="none" strike="noStrike" cap="none" baseline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</a:p>
          </p:txBody>
        </p:sp>
        <p:sp>
          <p:nvSpPr>
            <p:cNvPr id="167" name="Shape 167"/>
            <p:cNvSpPr/>
            <p:nvPr/>
          </p:nvSpPr>
          <p:spPr>
            <a:xfrm rot="5400000">
              <a:off x="3159109" y="1027838"/>
              <a:ext cx="782637" cy="5089959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0DCEA">
                <a:alpha val="89803"/>
              </a:srgbClr>
            </a:solidFill>
            <a:ln w="9525" cap="flat" cmpd="sng">
              <a:solidFill>
                <a:srgbClr val="E0DCEA">
                  <a:alpha val="89803"/>
                </a:srgb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" name="Shape 168"/>
            <p:cNvSpPr txBox="1"/>
            <p:nvPr/>
          </p:nvSpPr>
          <p:spPr>
            <a:xfrm>
              <a:off x="1005449" y="3219703"/>
              <a:ext cx="5051753" cy="706227"/>
            </a:xfrm>
            <a:prstGeom prst="rect">
              <a:avLst/>
            </a:prstGeom>
            <a:noFill/>
            <a:ln>
              <a:noFill/>
            </a:ln>
          </p:spPr>
          <p:txBody>
            <a:bodyPr lIns="247650" tIns="123825" rIns="247650" bIns="123825" anchor="ctr" anchorCtr="0">
              <a:noAutofit/>
            </a:bodyPr>
            <a:lstStyle/>
            <a:p>
              <a:pPr marR="0" lvl="1" algn="l" rtl="0">
                <a:lnSpc>
                  <a:spcPct val="90000"/>
                </a:lnSpc>
                <a:spcBef>
                  <a:spcPts val="0"/>
                </a:spcBef>
                <a:spcAft>
                  <a:spcPts val="480"/>
                </a:spcAft>
                <a:buClr>
                  <a:schemeClr val="dk1"/>
                </a:buClr>
                <a:buSzPct val="100000"/>
              </a:pPr>
              <a:r>
                <a:rPr lang="en-US" sz="3200" b="0" i="0" u="none" strike="noStrike" cap="none" baseline="0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Service Broker, ETL/Replication</a:t>
              </a:r>
              <a:r>
                <a:rPr lang="en-US" sz="3200" b="0" i="0" u="none" strike="noStrike" cap="none" dirty="0" smtClean="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alternative</a:t>
              </a:r>
              <a:endParaRPr lang="en-US" sz="32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Shape 169"/>
            <p:cNvSpPr/>
            <p:nvPr/>
          </p:nvSpPr>
          <p:spPr>
            <a:xfrm>
              <a:off x="49504" y="3083668"/>
              <a:ext cx="1005337" cy="978296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rgbClr val="5D427D"/>
                </a:gs>
                <a:gs pos="80000">
                  <a:srgbClr val="7A57A5"/>
                </a:gs>
                <a:gs pos="100000">
                  <a:srgbClr val="7B55A7"/>
                </a:gs>
              </a:gsLst>
              <a:lin ang="16200000" scaled="0"/>
            </a:gra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" name="Shape 170"/>
            <p:cNvSpPr txBox="1"/>
            <p:nvPr/>
          </p:nvSpPr>
          <p:spPr>
            <a:xfrm>
              <a:off x="97259" y="3131425"/>
              <a:ext cx="909826" cy="882784"/>
            </a:xfrm>
            <a:prstGeom prst="rect">
              <a:avLst/>
            </a:prstGeom>
            <a:noFill/>
            <a:ln>
              <a:noFill/>
            </a:ln>
          </p:spPr>
          <p:txBody>
            <a:bodyPr lIns="121900" tIns="60950" rIns="121900" bIns="6095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1120"/>
                </a:spcAft>
                <a:buSzPct val="25000"/>
                <a:buNone/>
              </a:pPr>
              <a:r>
                <a:rPr lang="en-US" sz="3200" b="0" i="0" u="none" strike="noStrike" cap="none" baseline="0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4</a:t>
              </a:r>
            </a:p>
          </p:txBody>
        </p:sp>
      </p:grpSp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841248" y="301752"/>
            <a:ext cx="8077199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</a:t>
            </a:r>
            <a:r>
              <a:rPr lang="en-US" sz="4400" b="0" i="0" u="none" strike="noStrike" cap="none" baseline="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Will Focus On</a:t>
            </a:r>
            <a:endParaRPr lang="en-US" sz="4400" b="0" i="0" u="none" strike="noStrike" cap="none" baseline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841248" y="301752"/>
            <a:ext cx="8077199" cy="11430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baseline="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is Service Broker?</a:t>
            </a:r>
            <a:endParaRPr lang="en-US" sz="4400" b="0" i="0" u="none" strike="noStrike" cap="none" baseline="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1" y="1676400"/>
            <a:ext cx="3810000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ASYNCHRONOUS delivery </a:t>
            </a:r>
            <a:r>
              <a:rPr lang="en-US" sz="2400" dirty="0"/>
              <a:t>and processing of </a:t>
            </a:r>
            <a:r>
              <a:rPr lang="en-US" sz="2400" dirty="0" smtClean="0"/>
              <a:t>messages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Messages are delivered in </a:t>
            </a:r>
            <a:r>
              <a:rPr lang="en-US" sz="2400" dirty="0" smtClean="0"/>
              <a:t>order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SQL Server uses Service Broker for Database 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Core feature since SQL Server 2005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76200" y="6248400"/>
            <a:ext cx="624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http://cdn.fansided.com/wp-content/blogs.dir/136/files/2015/11/jordan-reed-kirk-cousins-nfl-new-orleans-saints-washington-redskins1-850x560.jpg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290" y="3124199"/>
            <a:ext cx="4191209" cy="2632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74106211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atin typeface="Calibri" panose="020F0502020204030204" pitchFamily="34" charset="0"/>
              </a:rPr>
              <a:t>Uses For Service Broker</a:t>
            </a:r>
            <a:endParaRPr lang="en-US" sz="4400" dirty="0">
              <a:latin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600" y="1676400"/>
            <a:ext cx="8382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Asynchronous processing such as order fulfillment and credit card 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Near real-time ETL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Alternative to replication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Data </a:t>
            </a:r>
            <a:r>
              <a:rPr lang="en-US" sz="3200" dirty="0" err="1" smtClean="0"/>
              <a:t>Sharding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68456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>
                <a:latin typeface="Calibri" panose="020F0502020204030204" pitchFamily="34" charset="0"/>
              </a:rPr>
              <a:t>Key Terminology/Components</a:t>
            </a:r>
            <a:endParaRPr lang="en-US" sz="4400" dirty="0">
              <a:latin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2672" y="1447800"/>
            <a:ext cx="762692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Message Types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 err="1"/>
              <a:t>Contracts</a:t>
            </a:r>
            <a:endParaRPr lang="fr-F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Queues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Services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Conversations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 err="1"/>
              <a:t>Endpoints</a:t>
            </a:r>
            <a:endParaRPr lang="fr-F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3200" dirty="0"/>
              <a:t>Routes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49347885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Calibri" panose="020F0502020204030204" pitchFamily="34" charset="0"/>
              </a:rPr>
              <a:t>Message Types</a:t>
            </a:r>
            <a:endParaRPr lang="en-US" sz="4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457200" y="3581400"/>
            <a:ext cx="4038599" cy="2544900"/>
          </a:xfrm>
        </p:spPr>
        <p:txBody>
          <a:bodyPr/>
          <a:lstStyle/>
          <a:p>
            <a:pPr marL="190500" indent="0">
              <a:buNone/>
            </a:pPr>
            <a:r>
              <a:rPr lang="en-US" sz="1100" dirty="0" smtClean="0">
                <a:solidFill>
                  <a:srgbClr val="0000FF"/>
                </a:solidFill>
                <a:latin typeface="Consolas"/>
              </a:rPr>
              <a:t>CREATE MESSAGE</a:t>
            </a:r>
            <a:r>
              <a:rPr lang="en-US" sz="11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/>
              </a:rPr>
              <a:t>TYPE</a:t>
            </a:r>
            <a:r>
              <a:rPr lang="en-US" sz="11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 err="1" smtClean="0"/>
              <a:t>sb_MessageType_Skins_Roster</a:t>
            </a:r>
            <a:r>
              <a:rPr lang="en-US" sz="1100" dirty="0" smtClean="0">
                <a:solidFill>
                  <a:prstClr val="black"/>
                </a:solidFill>
                <a:latin typeface="Consolas"/>
              </a:rPr>
              <a:t> </a:t>
            </a:r>
            <a:endParaRPr lang="en-US" sz="1100" dirty="0">
              <a:solidFill>
                <a:prstClr val="black"/>
              </a:solidFill>
              <a:latin typeface="Consolas"/>
            </a:endParaRPr>
          </a:p>
          <a:p>
            <a:pPr marL="19050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/>
              </a:rPr>
              <a:t>AUTHORIZATION</a:t>
            </a:r>
            <a:r>
              <a:rPr lang="en-US" sz="11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Consolas"/>
              </a:rPr>
              <a:t>dbo</a:t>
            </a:r>
            <a:r>
              <a:rPr lang="en-US" sz="11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 smtClean="0">
                <a:solidFill>
                  <a:srgbClr val="0000FF"/>
                </a:solidFill>
                <a:latin typeface="Consolas"/>
              </a:rPr>
              <a:t>VALIDATION</a:t>
            </a:r>
            <a:r>
              <a:rPr lang="en-US" sz="11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sz="11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/>
              </a:rPr>
              <a:t>WELL_FORMED_XML</a:t>
            </a:r>
            <a:endParaRPr lang="en-US" sz="1100" dirty="0">
              <a:solidFill>
                <a:prstClr val="black"/>
              </a:solidFill>
              <a:latin typeface="Consolas"/>
            </a:endParaRPr>
          </a:p>
          <a:p>
            <a:pPr marL="190500" indent="0">
              <a:buNone/>
            </a:pP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2"/>
          </p:nvPr>
        </p:nvSpPr>
        <p:spPr>
          <a:xfrm>
            <a:off x="4648200" y="3581400"/>
            <a:ext cx="4038599" cy="2544900"/>
          </a:xfrm>
        </p:spPr>
        <p:txBody>
          <a:bodyPr/>
          <a:lstStyle/>
          <a:p>
            <a:endParaRPr lang="en-US" dirty="0" smtClean="0"/>
          </a:p>
          <a:p>
            <a:pPr marL="190500" indent="0"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9600" y="1600200"/>
            <a:ext cx="8229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Send Messages to/from databases 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 same instance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Different instances, same 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Different Servers</a:t>
            </a:r>
          </a:p>
          <a:p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267200"/>
            <a:ext cx="3371850" cy="16421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52400" y="6094511"/>
            <a:ext cx="5266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www.nfl.com/teams/washingtonredskins/depthchart?team=WAS</a:t>
            </a:r>
          </a:p>
          <a:p>
            <a:r>
              <a:rPr lang="en-US" dirty="0" smtClean="0"/>
              <a:t>cdn2.sbnation.com/</a:t>
            </a:r>
            <a:r>
              <a:rPr lang="en-US" dirty="0" err="1" smtClean="0"/>
              <a:t>imported_assets</a:t>
            </a:r>
            <a:r>
              <a:rPr lang="en-US" dirty="0" smtClean="0"/>
              <a:t>/1654859/Bounce1b.png</a:t>
            </a:r>
            <a:endParaRPr lang="en-US" dirty="0"/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4759036" y="3549611"/>
            <a:ext cx="4038599" cy="2544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342900" marR="0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oto Symbol"/>
              <a:buChar char="▪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L="742950" marR="0" indent="-1206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oto Symbol"/>
              <a:buChar char="▪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  <a:lvl3pPr marL="1143000" marR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oto Symbol"/>
              <a:buChar char="▪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3pPr>
            <a:lvl4pPr marL="1600200" marR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oto Symbol"/>
              <a:buChar char="▪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4pPr>
            <a:lvl5pPr marL="2057400" marR="0" indent="-114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Noto Symbol"/>
              <a:buChar char="▪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5pPr>
            <a:lvl6pPr marL="2514600" marR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L="2971800" marR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L="3429000" marR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L="3886200" marR="0" indent="-101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pPr marL="190500" indent="0">
              <a:buNone/>
            </a:pPr>
            <a:r>
              <a:rPr lang="en-US" sz="1100" dirty="0" smtClean="0">
                <a:solidFill>
                  <a:srgbClr val="0000FF"/>
                </a:solidFill>
                <a:latin typeface="Consolas"/>
              </a:rPr>
              <a:t>CREATE MESSAGE</a:t>
            </a:r>
            <a:r>
              <a:rPr lang="en-US" sz="1100" dirty="0" smtClean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/>
              </a:rPr>
              <a:t>TYPE</a:t>
            </a:r>
            <a:r>
              <a:rPr lang="en-US" sz="11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 err="1" smtClean="0"/>
              <a:t>sb_MessageType_Skins_Plays_Processing</a:t>
            </a:r>
            <a:r>
              <a:rPr lang="en-US" sz="1100" dirty="0" smtClean="0">
                <a:solidFill>
                  <a:prstClr val="black"/>
                </a:solidFill>
                <a:latin typeface="Consolas"/>
              </a:rPr>
              <a:t> </a:t>
            </a:r>
            <a:endParaRPr lang="en-US" sz="1100" dirty="0">
              <a:solidFill>
                <a:prstClr val="black"/>
              </a:solidFill>
              <a:latin typeface="Consolas"/>
            </a:endParaRPr>
          </a:p>
          <a:p>
            <a:pPr marL="190500" indent="0">
              <a:buNone/>
            </a:pPr>
            <a:r>
              <a:rPr lang="en-US" sz="1100" dirty="0">
                <a:solidFill>
                  <a:srgbClr val="0000FF"/>
                </a:solidFill>
                <a:latin typeface="Consolas"/>
              </a:rPr>
              <a:t>AUTHORIZATION</a:t>
            </a:r>
            <a:r>
              <a:rPr lang="en-US" sz="11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Consolas"/>
              </a:rPr>
              <a:t>dbo</a:t>
            </a:r>
            <a:r>
              <a:rPr lang="en-US" sz="11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 smtClean="0">
                <a:solidFill>
                  <a:srgbClr val="0000FF"/>
                </a:solidFill>
                <a:latin typeface="Consolas"/>
              </a:rPr>
              <a:t>VALIDATION</a:t>
            </a:r>
            <a:r>
              <a:rPr lang="en-US" sz="1100" dirty="0">
                <a:solidFill>
                  <a:srgbClr val="808080"/>
                </a:solidFill>
                <a:latin typeface="Consolas"/>
              </a:rPr>
              <a:t>=</a:t>
            </a:r>
            <a:r>
              <a:rPr lang="en-US" sz="1100" dirty="0">
                <a:solidFill>
                  <a:prstClr val="black"/>
                </a:solidFill>
                <a:latin typeface="Consolas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/>
              </a:rPr>
              <a:t>WELL_FORMED_XML</a:t>
            </a:r>
            <a:endParaRPr lang="en-US" sz="1100" dirty="0">
              <a:solidFill>
                <a:prstClr val="black"/>
              </a:solidFill>
              <a:latin typeface="Consolas"/>
            </a:endParaRPr>
          </a:p>
          <a:p>
            <a:endParaRPr lang="en-US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348" y="4267200"/>
            <a:ext cx="3127451" cy="17392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20912250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74947"/>
      </a:dk2>
      <a:lt2>
        <a:srgbClr val="EEECE1"/>
      </a:lt2>
      <a:accent1>
        <a:srgbClr val="163764"/>
      </a:accent1>
      <a:accent2>
        <a:srgbClr val="75982F"/>
      </a:accent2>
      <a:accent3>
        <a:srgbClr val="16223C"/>
      </a:accent3>
      <a:accent4>
        <a:srgbClr val="B18126"/>
      </a:accent4>
      <a:accent5>
        <a:srgbClr val="00517C"/>
      </a:accent5>
      <a:accent6>
        <a:srgbClr val="F79646"/>
      </a:accent6>
      <a:hlink>
        <a:srgbClr val="75982F"/>
      </a:hlink>
      <a:folHlink>
        <a:srgbClr val="7598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</TotalTime>
  <Words>892</Words>
  <Application>Microsoft Office PowerPoint</Application>
  <PresentationFormat>On-screen Show (4:3)</PresentationFormat>
  <Paragraphs>192</Paragraphs>
  <Slides>23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An Introduction to Service Broker. Coaching Your Way Through </vt:lpstr>
      <vt:lpstr>Resources to use:</vt:lpstr>
      <vt:lpstr>About Wolf</vt:lpstr>
      <vt:lpstr>PowerPoint Presentation</vt:lpstr>
      <vt:lpstr>What We Will Focus On</vt:lpstr>
      <vt:lpstr>What is Service Broker?</vt:lpstr>
      <vt:lpstr>Uses For Service Broker</vt:lpstr>
      <vt:lpstr>Key Terminology/Components</vt:lpstr>
      <vt:lpstr>Message Types</vt:lpstr>
      <vt:lpstr>Contracts</vt:lpstr>
      <vt:lpstr>Queues</vt:lpstr>
      <vt:lpstr>Services</vt:lpstr>
      <vt:lpstr>Conversations</vt:lpstr>
      <vt:lpstr>Poisoned Messages</vt:lpstr>
      <vt:lpstr>Will The Diagram Help?</vt:lpstr>
      <vt:lpstr>Demo</vt:lpstr>
      <vt:lpstr>Endpoints</vt:lpstr>
      <vt:lpstr>Routes</vt:lpstr>
      <vt:lpstr>Remote Service Binding</vt:lpstr>
      <vt:lpstr>Demo</vt:lpstr>
      <vt:lpstr>PowerPoint Presentation</vt:lpstr>
      <vt:lpstr>Resources</vt:lpstr>
      <vt:lpstr>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Common T-SQL Coding Mistakes and how to Mitigate them</dc:title>
  <dc:creator>sqlwarewolf</dc:creator>
  <cp:lastModifiedBy>sqlwarewolf</cp:lastModifiedBy>
  <cp:revision>49</cp:revision>
  <dcterms:modified xsi:type="dcterms:W3CDTF">2015-12-05T13:58:16Z</dcterms:modified>
</cp:coreProperties>
</file>